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91" r:id="rId3"/>
    <p:sldId id="280" r:id="rId4"/>
    <p:sldId id="262" r:id="rId5"/>
    <p:sldId id="293" r:id="rId6"/>
    <p:sldId id="294" r:id="rId7"/>
    <p:sldId id="287" r:id="rId8"/>
    <p:sldId id="288" r:id="rId9"/>
    <p:sldId id="292" r:id="rId10"/>
    <p:sldId id="267" r:id="rId11"/>
    <p:sldId id="268" r:id="rId12"/>
    <p:sldId id="269" r:id="rId13"/>
    <p:sldId id="270" r:id="rId14"/>
    <p:sldId id="271" r:id="rId15"/>
    <p:sldId id="275" r:id="rId16"/>
    <p:sldId id="281" r:id="rId17"/>
    <p:sldId id="282" r:id="rId18"/>
    <p:sldId id="283" r:id="rId19"/>
    <p:sldId id="284" r:id="rId20"/>
    <p:sldId id="289" r:id="rId21"/>
    <p:sldId id="285" r:id="rId22"/>
    <p:sldId id="286" r:id="rId23"/>
    <p:sldId id="290" r:id="rId24"/>
    <p:sldId id="278" r:id="rId25"/>
    <p:sldId id="25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2015.06.18.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8EAB-D16C-4707-8CCC-B4AE091A9C7F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D72-719F-47D5-B2EF-4C83DBF986A3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FA86-684B-4957-81C2-37FECD3E4964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DA86-E7B6-4353-98E6-0031FBA1C02C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1B77D-EE90-42B3-8A83-DFED34EEAB1A}" type="datetime1">
              <a:rPr lang="hu-HU" smtClean="0"/>
              <a:t>2015.06.18.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A258-F55E-4299-944F-8E1E1B476267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B7B4-D948-4A01-B20E-35202520C7FD}" type="datetime1">
              <a:rPr lang="hu-HU" smtClean="0"/>
              <a:t>2015.06.18.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1B17F-D675-4230-9839-235E4C40C858}" type="datetime1">
              <a:rPr lang="hu-HU" smtClean="0"/>
              <a:t>2015.06.18.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956376" cy="4752528"/>
          </a:xfrm>
        </p:spPr>
        <p:txBody>
          <a:bodyPr/>
          <a:lstStyle/>
          <a:p>
            <a:r>
              <a:rPr lang="hu-HU" sz="2800" b="0" dirty="0"/>
              <a:t/>
            </a:r>
            <a:br>
              <a:rPr lang="hu-HU" sz="2800" b="0" dirty="0"/>
            </a:br>
            <a:r>
              <a:rPr lang="hu-HU" sz="2000" b="0" dirty="0"/>
              <a:t> </a:t>
            </a:r>
            <a:r>
              <a:rPr lang="hu-HU" sz="2000" dirty="0"/>
              <a:t>„Vízárpolitika </a:t>
            </a:r>
            <a:r>
              <a:rPr lang="hu-HU" sz="2000" dirty="0" smtClean="0"/>
              <a:t> a  </a:t>
            </a:r>
            <a:r>
              <a:rPr lang="hu-HU" sz="2000" dirty="0"/>
              <a:t>költségmegtérülés érvényesítésére és egyéb gazdasági ösztönzők a Víz Keretirányelv céljainak elérése érdekében, 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Gazdaság-szabályozási </a:t>
            </a:r>
            <a:r>
              <a:rPr lang="hu-HU" sz="2000" dirty="0"/>
              <a:t>Koncepció” </a:t>
            </a:r>
            <a:r>
              <a:rPr lang="hu-HU" sz="2000" dirty="0" smtClean="0"/>
              <a:t> </a:t>
            </a:r>
            <a:br>
              <a:rPr lang="hu-HU" sz="2000" dirty="0" smtClean="0"/>
            </a:br>
            <a:r>
              <a:rPr lang="hu-HU" sz="2000" dirty="0" smtClean="0"/>
              <a:t>ORSZÁGOS Fórum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000" b="0" dirty="0"/>
              <a:t/>
            </a:r>
            <a:br>
              <a:rPr lang="hu-HU" sz="2000" b="0" dirty="0"/>
            </a:br>
            <a:r>
              <a:rPr lang="hu-HU" sz="2000" b="0" dirty="0" smtClean="0"/>
              <a:t> </a:t>
            </a:r>
            <a:r>
              <a:rPr lang="hu-HU" sz="2000" dirty="0"/>
              <a:t>„Területi vízgazdálkodás, mezőgazdasági vízszolgáltatás” </a:t>
            </a:r>
            <a:br>
              <a:rPr lang="hu-HU" sz="2000" dirty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400" dirty="0" smtClean="0"/>
              <a:t>A </a:t>
            </a:r>
            <a:r>
              <a:rPr lang="hu-HU" sz="2400" dirty="0"/>
              <a:t>gazdasági elemzés főbb </a:t>
            </a:r>
            <a:r>
              <a:rPr lang="hu-HU" sz="2400" dirty="0" smtClean="0"/>
              <a:t>eredményei</a:t>
            </a:r>
            <a:r>
              <a:rPr lang="hu-HU" sz="2400" dirty="0"/>
              <a:t>, </a:t>
            </a:r>
            <a:r>
              <a:rPr lang="hu-HU" sz="2400" dirty="0" err="1" smtClean="0"/>
              <a:t>tanulságaI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err="1" smtClean="0"/>
              <a:t>rÁkOSI</a:t>
            </a:r>
            <a:r>
              <a:rPr lang="hu-HU" sz="2400" dirty="0" smtClean="0"/>
              <a:t> Judit ÖKO </a:t>
            </a:r>
            <a:r>
              <a:rPr lang="hu-HU" sz="2400" dirty="0" err="1" smtClean="0"/>
              <a:t>Z</a:t>
            </a:r>
            <a:r>
              <a:rPr lang="hu-HU" sz="2400" cap="none" dirty="0" err="1" smtClean="0"/>
              <a:t>rt</a:t>
            </a:r>
            <a:r>
              <a:rPr lang="hu-HU" sz="2400" cap="none" dirty="0" smtClean="0"/>
              <a:t>.</a:t>
            </a:r>
            <a:endParaRPr lang="hu-HU" sz="2400" cap="none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3" y="6093297"/>
            <a:ext cx="792088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763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altLang="hu-HU" sz="4000" dirty="0" smtClean="0"/>
              <a:t> </a:t>
            </a:r>
            <a:r>
              <a:rPr lang="hu-HU" altLang="hu-HU" sz="2700" dirty="0"/>
              <a:t>Egyéb vizsgált jelentős vízhasználatok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hu-HU" sz="2400" dirty="0"/>
              <a:t>K</a:t>
            </a:r>
            <a:r>
              <a:rPr lang="hu-HU" sz="2400" dirty="0" smtClean="0"/>
              <a:t>özgazdasági vizsgálatot javasoltunk a </a:t>
            </a:r>
            <a:r>
              <a:rPr lang="hu-HU" sz="2400" dirty="0"/>
              <a:t>VKI céljait elő közgazdasági szabályozási rendszer kialakítása érdekében (beleértve a szennyező fizet elv alkalmazását is) a következő </a:t>
            </a:r>
            <a:r>
              <a:rPr lang="hu-HU" sz="2400" dirty="0" smtClean="0"/>
              <a:t>vízhasználatokra:</a:t>
            </a:r>
          </a:p>
          <a:p>
            <a:pPr eaLnBrk="1" hangingPunct="1">
              <a:defRPr/>
            </a:pPr>
            <a:r>
              <a:rPr lang="hu-HU" sz="2400" dirty="0" smtClean="0"/>
              <a:t>Közvetlen </a:t>
            </a:r>
            <a:r>
              <a:rPr lang="hu-HU" sz="2400" dirty="0"/>
              <a:t>szennyvíz </a:t>
            </a:r>
            <a:r>
              <a:rPr lang="hu-HU" sz="2400" dirty="0" smtClean="0"/>
              <a:t>kibocsátások, beleértve a </a:t>
            </a:r>
            <a:r>
              <a:rPr lang="hu-HU" sz="2400" dirty="0" err="1" smtClean="0">
                <a:solidFill>
                  <a:srgbClr val="FF0000"/>
                </a:solidFill>
              </a:rPr>
              <a:t>termálvízkibocsátásoka</a:t>
            </a:r>
            <a:r>
              <a:rPr lang="hu-HU" sz="2400" dirty="0" err="1" smtClean="0"/>
              <a:t>t</a:t>
            </a:r>
            <a:r>
              <a:rPr lang="hu-HU" sz="2400" dirty="0" smtClean="0"/>
              <a:t> is</a:t>
            </a:r>
            <a:endParaRPr lang="hu-HU" sz="2400" dirty="0"/>
          </a:p>
          <a:p>
            <a:pPr eaLnBrk="1" hangingPunct="1">
              <a:defRPr/>
            </a:pPr>
            <a:r>
              <a:rPr lang="hu-HU" sz="2400" dirty="0">
                <a:solidFill>
                  <a:srgbClr val="FF0000"/>
                </a:solidFill>
              </a:rPr>
              <a:t>Mezőgazdasági diffúz szennyezés</a:t>
            </a:r>
          </a:p>
          <a:p>
            <a:pPr eaLnBrk="1" hangingPunct="1">
              <a:defRPr/>
            </a:pPr>
            <a:r>
              <a:rPr lang="hu-HU" sz="2400" dirty="0">
                <a:solidFill>
                  <a:srgbClr val="FF0000"/>
                </a:solidFill>
              </a:rPr>
              <a:t>Belvízelvezetés</a:t>
            </a:r>
          </a:p>
          <a:p>
            <a:pPr eaLnBrk="1" hangingPunct="1">
              <a:defRPr/>
            </a:pPr>
            <a:r>
              <a:rPr lang="hu-HU" sz="2400" dirty="0"/>
              <a:t>Települési csapadékvíz-elvezetés</a:t>
            </a:r>
          </a:p>
          <a:p>
            <a:pPr eaLnBrk="1" hangingPunct="1">
              <a:defRPr/>
            </a:pPr>
            <a:r>
              <a:rPr lang="hu-HU" sz="2400" dirty="0"/>
              <a:t>Egyedi szennyvíztisztítás, szikkasztás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hu-HU" sz="2800" dirty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sz="2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hu-HU" altLang="hu-HU" sz="2800" dirty="0" smtClean="0"/>
          </a:p>
        </p:txBody>
      </p:sp>
      <p:sp>
        <p:nvSpPr>
          <p:cNvPr id="9220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6D93E-8DC2-4384-858F-EF857DA35888}" type="slidenum">
              <a:rPr lang="hu-HU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47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108012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altLang="hu-HU" dirty="0" smtClean="0"/>
              <a:t>Módszertani keretek 1.</a:t>
            </a:r>
            <a:br>
              <a:rPr lang="hu-HU" altLang="hu-HU" dirty="0" smtClean="0"/>
            </a:br>
            <a:r>
              <a:rPr lang="hu-HU" altLang="hu-HU" dirty="0" smtClean="0"/>
              <a:t>Pénzügyi költségek a vízszolgáltatásokra</a:t>
            </a:r>
          </a:p>
        </p:txBody>
      </p:sp>
      <p:sp>
        <p:nvSpPr>
          <p:cNvPr id="14339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altLang="hu-HU" dirty="0" smtClean="0"/>
              <a:t>A pénzügyi költségek üzemelési és fenntartási költségeket, a tőkeköltséget és az adminisztratív költségeket (szabályozási, igazgatási költségek) Pénzügyi bevételek a díjbevételek (támogatások nélkül). Pénzügyi megtérülési ráta a díjbevételek és a pénzügyi költségek hányadosa</a:t>
            </a:r>
          </a:p>
          <a:p>
            <a:pPr eaLnBrk="1" hangingPunct="1"/>
            <a:endParaRPr lang="hu-HU" alt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D171F-7E43-4C9E-B6ED-E79DAA887561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24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altLang="hu-HU" dirty="0" smtClean="0"/>
              <a:t>Módszertani keretek 2.</a:t>
            </a:r>
            <a:br>
              <a:rPr lang="hu-HU" altLang="hu-HU" dirty="0" smtClean="0"/>
            </a:br>
            <a:r>
              <a:rPr lang="hu-HU" altLang="hu-HU" dirty="0" smtClean="0"/>
              <a:t>Környezeti költségek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altLang="hu-HU" sz="2600" dirty="0" smtClean="0"/>
              <a:t>Környezeti költség a jó állapot elérése érdekében még szükséges, hátralévő intézkedések költsége.  </a:t>
            </a:r>
          </a:p>
          <a:p>
            <a:pPr eaLnBrk="1" hangingPunct="1"/>
            <a:endParaRPr lang="hu-HU" altLang="hu-HU" sz="2600" dirty="0" smtClean="0"/>
          </a:p>
          <a:p>
            <a:pPr eaLnBrk="1" hangingPunct="1"/>
            <a:endParaRPr lang="hu-HU" altLang="hu-HU" sz="2600" dirty="0"/>
          </a:p>
          <a:p>
            <a:pPr eaLnBrk="1" hangingPunct="1"/>
            <a:r>
              <a:rPr lang="hu-HU" altLang="hu-HU" sz="2600" dirty="0" smtClean="0"/>
              <a:t>Magyarországon a vízterhelési díj, a talajterhelési díj, a vízszennyezési bírság és a csatornabírság, </a:t>
            </a:r>
            <a:r>
              <a:rPr lang="hu-HU" altLang="hu-HU" sz="2600" dirty="0" err="1" smtClean="0"/>
              <a:t>vízkészletjárulék</a:t>
            </a:r>
            <a:r>
              <a:rPr lang="hu-HU" altLang="hu-HU" sz="2600" dirty="0" smtClean="0"/>
              <a:t> tekinthető a VKI terminológiában környezeti díjnak, azaz  </a:t>
            </a:r>
            <a:r>
              <a:rPr lang="hu-HU" altLang="hu-HU" sz="2600" dirty="0" err="1" smtClean="0"/>
              <a:t>internalizált</a:t>
            </a:r>
            <a:r>
              <a:rPr lang="hu-HU" altLang="hu-HU" sz="2600" dirty="0" smtClean="0"/>
              <a:t> környezeti költségnek. </a:t>
            </a:r>
            <a:endParaRPr lang="hu-HU" altLang="hu-HU" sz="2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2E32B-384D-4746-84E7-B85278764D2D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927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altLang="hu-HU" dirty="0" smtClean="0"/>
              <a:t>Módszertani keretek 3.</a:t>
            </a:r>
            <a:br>
              <a:rPr lang="hu-HU" altLang="hu-HU" dirty="0" smtClean="0"/>
            </a:br>
            <a:r>
              <a:rPr lang="hu-HU" altLang="hu-HU" dirty="0" smtClean="0"/>
              <a:t>Erőforrás (készlet) költségek</a:t>
            </a:r>
          </a:p>
        </p:txBody>
      </p:sp>
      <p:sp>
        <p:nvSpPr>
          <p:cNvPr id="16387" name="Tartalom helye 2"/>
          <p:cNvSpPr>
            <a:spLocks noGrp="1"/>
          </p:cNvSpPr>
          <p:nvPr>
            <p:ph idx="1"/>
          </p:nvPr>
        </p:nvSpPr>
        <p:spPr>
          <a:xfrm>
            <a:off x="430816" y="1658203"/>
            <a:ext cx="8229600" cy="45259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hu-HU" altLang="hu-HU" sz="2400" dirty="0" smtClean="0">
                <a:solidFill>
                  <a:srgbClr val="FF0000"/>
                </a:solidFill>
              </a:rPr>
              <a:t>Az erőforrás költség a vízhiányhoz</a:t>
            </a:r>
            <a:r>
              <a:rPr lang="hu-HU" altLang="hu-HU" sz="2400" dirty="0" smtClean="0"/>
              <a:t>, illetve a víz iránti kereslet és kínálat egyensúlytalanságához kötődik. Elsődleges </a:t>
            </a:r>
            <a:r>
              <a:rPr lang="hu-HU" altLang="hu-HU" sz="2400" dirty="0" err="1" smtClean="0"/>
              <a:t>felkadat</a:t>
            </a:r>
            <a:r>
              <a:rPr lang="hu-HU" altLang="hu-HU" sz="2400" dirty="0" smtClean="0"/>
              <a:t>: azon víztestek, vízhasználatok lehatárolása, ahol a használat már meghaladja a kitermelhető készlet nagyságát. Ilyenek vannak (termálvíz készletek, FAV)</a:t>
            </a:r>
          </a:p>
          <a:p>
            <a:pPr eaLnBrk="1" hangingPunct="1"/>
            <a:r>
              <a:rPr lang="hu-HU" altLang="hu-HU" sz="2400" dirty="0" smtClean="0"/>
              <a:t>Ebben a helyzetben indokolt olyan közgazdasági szabályozó eszközök alkalmazása, amely a korlátos vízkészletek hatékony allokációját valósítja meg. A szabályozó eszköz működése a korlátos készlet iránti kereslet alakulása (mennyiségek és felhasználók tekintetében) az, ami alapján utólag (a gazdasági teljesítménnyé vált) készlet költséget meg lehet határozni.</a:t>
            </a:r>
          </a:p>
          <a:p>
            <a:pPr eaLnBrk="1" hangingPunct="1"/>
            <a:endParaRPr lang="hu-HU" alt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148DF-389E-426B-A515-97007F8E203A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96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>
            <a:noAutofit/>
          </a:bodyPr>
          <a:lstStyle/>
          <a:p>
            <a:pPr algn="ctr" eaLnBrk="1" hangingPunct="1"/>
            <a:r>
              <a:rPr lang="hu-HU" altLang="hu-HU" dirty="0" smtClean="0"/>
              <a:t> </a:t>
            </a:r>
            <a:r>
              <a:rPr lang="hu-HU" altLang="hu-HU" dirty="0" err="1" smtClean="0"/>
              <a:t>Vízkészletjárulék</a:t>
            </a:r>
            <a:r>
              <a:rPr lang="hu-HU" altLang="hu-HU" dirty="0" smtClean="0"/>
              <a:t>, vízterhelési díj funkciója</a:t>
            </a:r>
          </a:p>
        </p:txBody>
      </p:sp>
      <p:sp>
        <p:nvSpPr>
          <p:cNvPr id="17411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hu-HU" altLang="hu-HU" dirty="0" smtClean="0"/>
              <a:t>Az állam biztosítja az igénybevétel jogi lehetőségét és a készlet megőrzését biztosító használat feltételeit, ami a vízkivételek és szennyvízkibocsátások lehetősége érdekében nyújtott </a:t>
            </a:r>
            <a:r>
              <a:rPr lang="hu-HU" altLang="hu-HU" dirty="0" smtClean="0">
                <a:solidFill>
                  <a:srgbClr val="FF0000"/>
                </a:solidFill>
              </a:rPr>
              <a:t>közösségi vízi szolgáltatás</a:t>
            </a:r>
            <a:r>
              <a:rPr lang="hu-HU" altLang="hu-HU" dirty="0" smtClean="0"/>
              <a:t>. E szolgáltatások költségeinek fedezésére szolgál a </a:t>
            </a:r>
            <a:r>
              <a:rPr lang="hu-HU" altLang="hu-HU" dirty="0" err="1" smtClean="0"/>
              <a:t>vízkészletjárulék</a:t>
            </a:r>
            <a:r>
              <a:rPr lang="hu-HU" altLang="hu-HU" dirty="0" smtClean="0"/>
              <a:t> és a vízterhelési díj. </a:t>
            </a:r>
            <a:r>
              <a:rPr lang="hu-HU" altLang="hu-HU" dirty="0" smtClean="0">
                <a:solidFill>
                  <a:srgbClr val="FF0000"/>
                </a:solidFill>
              </a:rPr>
              <a:t>Közvetlen felhasználás javasolt. ÚJ!</a:t>
            </a:r>
          </a:p>
          <a:p>
            <a:pPr eaLnBrk="1" hangingPunct="1"/>
            <a:r>
              <a:rPr lang="hu-HU" altLang="hu-HU" dirty="0" smtClean="0">
                <a:solidFill>
                  <a:srgbClr val="FF0000"/>
                </a:solidFill>
              </a:rPr>
              <a:t>Ilyen szolgáltatás a monitoring, a hatósági, igazgatási tevékenység és azon fejlesztések, beavatkozások, amelyek a vízkészletek, a vízvagyon megőrzését szolgálják</a:t>
            </a:r>
            <a:endParaRPr lang="hu-HU" alt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9FA007-66A1-4C6D-B80F-C2FED8B837A3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041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398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altLang="hu-HU" dirty="0" smtClean="0"/>
              <a:t>Költségmegtérülés a mezőgazdasági vízszolgáltatásnál</a:t>
            </a:r>
          </a:p>
        </p:txBody>
      </p:sp>
      <p:sp>
        <p:nvSpPr>
          <p:cNvPr id="21507" name="Tartalom helye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9657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hu-HU" altLang="hu-HU" sz="2400" dirty="0" smtClean="0"/>
              <a:t>A mezőgazdasági vízszolgáltatás költségmegtérülési mutatója 2012-ben 78%, 2013-ban 115% volt. A közvetlenül felmerülő költségeket a szolgáltatásból származó díjbevétel mindkét évben fedezte. A változást a szolgáltatás költségei között szereplő általános vízügyi igazgatási költségeknek az időjárás függvényében hullámzó nagysága okozza. </a:t>
            </a:r>
          </a:p>
          <a:p>
            <a:pPr eaLnBrk="1" hangingPunct="1"/>
            <a:r>
              <a:rPr lang="hu-HU" altLang="hu-HU" sz="2400" dirty="0" smtClean="0"/>
              <a:t>A mg. nem fizet 2005-től </a:t>
            </a:r>
            <a:r>
              <a:rPr lang="hu-HU" altLang="hu-HU" sz="2400" dirty="0" err="1" smtClean="0"/>
              <a:t>VKJ-t</a:t>
            </a:r>
            <a:r>
              <a:rPr lang="hu-HU" altLang="hu-HU" sz="2400" dirty="0" smtClean="0"/>
              <a:t> és 2014-től már szolgáltatási díjat sem, ami ellentétes a </a:t>
            </a:r>
            <a:r>
              <a:rPr lang="hu-HU" altLang="hu-HU" sz="2400" dirty="0" err="1" smtClean="0"/>
              <a:t>VKI-val</a:t>
            </a:r>
            <a:r>
              <a:rPr lang="hu-HU" altLang="hu-HU" sz="2400" dirty="0" smtClean="0"/>
              <a:t> és veszélyezteti az EU-s források felhasználhatóságát (Ex ante feltétel). </a:t>
            </a:r>
          </a:p>
          <a:p>
            <a:pPr eaLnBrk="1" hangingPunct="1"/>
            <a:r>
              <a:rPr lang="hu-HU" altLang="hu-HU" sz="2400" dirty="0" smtClean="0"/>
              <a:t>Mi lenne a következménye az öntözési díj, a VKJ újbóli bevezetésének? </a:t>
            </a:r>
          </a:p>
          <a:p>
            <a:pPr eaLnBrk="1" hangingPunct="1"/>
            <a:r>
              <a:rPr lang="hu-HU" altLang="hu-HU" sz="2400" dirty="0" smtClean="0"/>
              <a:t>Még kezdeti eredmények, véleményt kérünk</a:t>
            </a:r>
          </a:p>
          <a:p>
            <a:pPr eaLnBrk="1" hangingPunct="1"/>
            <a:endParaRPr lang="hu-HU" alt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4F42D-E203-4A18-8E24-518A9167B04B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64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936104"/>
          </a:xfrm>
        </p:spPr>
        <p:txBody>
          <a:bodyPr/>
          <a:lstStyle/>
          <a:p>
            <a:r>
              <a:rPr lang="hu-HU" dirty="0" smtClean="0"/>
              <a:t>Öntöző gazdálkodás Jövedelmezősége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600" dirty="0"/>
              <a:t>A</a:t>
            </a:r>
            <a:r>
              <a:rPr lang="hu-HU" sz="2600" dirty="0" smtClean="0"/>
              <a:t> </a:t>
            </a:r>
            <a:r>
              <a:rPr lang="hu-HU" sz="2600" dirty="0"/>
              <a:t>szántóföldi növénytermesztés esetében az üzemi eredmény több, mint duplája a nem öntöző gazdálkodók átlagának, </a:t>
            </a:r>
            <a:endParaRPr lang="hu-HU" sz="2600" dirty="0" smtClean="0"/>
          </a:p>
          <a:p>
            <a:r>
              <a:rPr lang="hu-HU" sz="2600" dirty="0" smtClean="0"/>
              <a:t>az </a:t>
            </a:r>
            <a:r>
              <a:rPr lang="hu-HU" sz="2600" dirty="0"/>
              <a:t>ültetvényes gazdálkodás esetében közel duplája, </a:t>
            </a:r>
            <a:endParaRPr lang="hu-HU" sz="2600" dirty="0" smtClean="0"/>
          </a:p>
          <a:p>
            <a:r>
              <a:rPr lang="hu-HU" sz="2600" dirty="0" smtClean="0"/>
              <a:t>a </a:t>
            </a:r>
            <a:r>
              <a:rPr lang="hu-HU" sz="2600" dirty="0"/>
              <a:t>zöldségtermesztés esetén közel négyszerese</a:t>
            </a:r>
            <a:r>
              <a:rPr lang="hu-HU" sz="2600" dirty="0" smtClean="0"/>
              <a:t>.</a:t>
            </a:r>
          </a:p>
          <a:p>
            <a:pPr marL="0" indent="0">
              <a:buNone/>
            </a:pPr>
            <a:r>
              <a:rPr lang="hu-HU" sz="2600" dirty="0" smtClean="0"/>
              <a:t>Forrás AKI 2014 tanulmány tesztüzemi rendszer adatai 2009-2013  területük </a:t>
            </a:r>
            <a:r>
              <a:rPr lang="hu-HU" sz="2600" dirty="0"/>
              <a:t>több, mint 50%-át megöntöző hazai </a:t>
            </a:r>
            <a:r>
              <a:rPr lang="hu-HU" sz="2600" dirty="0" smtClean="0"/>
              <a:t>üzemeket vizsgálva 60 üzem</a:t>
            </a:r>
            <a:endParaRPr lang="hu-HU" sz="26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29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936104"/>
          </a:xfrm>
        </p:spPr>
        <p:txBody>
          <a:bodyPr/>
          <a:lstStyle/>
          <a:p>
            <a:pPr algn="ctr"/>
            <a:r>
              <a:rPr lang="hu-HU" dirty="0" smtClean="0"/>
              <a:t>Öntözésfejlesztési beruházások gazdaságossága</a:t>
            </a:r>
            <a:endParaRPr lang="hu-H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904" y="1412776"/>
            <a:ext cx="585819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78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/>
          <a:lstStyle/>
          <a:p>
            <a:r>
              <a:rPr lang="hu-HU" dirty="0" smtClean="0"/>
              <a:t>Az öntözési díj megfizethetősége VKJ nélkül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hu-HU" sz="8000" dirty="0"/>
              <a:t>a vízszolgáltatás ára, mind az vízszolgáltatás költségének részaránya a termelési költségekben jelentős </a:t>
            </a:r>
            <a:r>
              <a:rPr lang="hu-HU" sz="8000" dirty="0" smtClean="0"/>
              <a:t>eltéréseket mutat (vízszolgáltatási díj 1-3 Ft/m3-től 20-25Ft/m3-ig)</a:t>
            </a:r>
          </a:p>
          <a:p>
            <a:r>
              <a:rPr lang="hu-HU" sz="8000" dirty="0" smtClean="0"/>
              <a:t>Átlagosan 5-7 Ft/m3 díj, 2-7 ezer Ft/hektár a díj</a:t>
            </a:r>
          </a:p>
          <a:p>
            <a:r>
              <a:rPr lang="hu-HU" sz="8000" dirty="0" smtClean="0"/>
              <a:t> </a:t>
            </a:r>
            <a:r>
              <a:rPr lang="hu-HU" sz="8000" dirty="0"/>
              <a:t>A</a:t>
            </a:r>
            <a:r>
              <a:rPr lang="hu-HU" sz="8000" dirty="0" smtClean="0"/>
              <a:t>z öntözőberendezések üzemeltetési költsége átlagosan 80-120 ezer Ft/hektár</a:t>
            </a:r>
          </a:p>
          <a:p>
            <a:r>
              <a:rPr lang="hu-HU" sz="8000" dirty="0" smtClean="0"/>
              <a:t>Az öntözési díj  az öntözés teljes költségének 2-8%-a</a:t>
            </a:r>
          </a:p>
          <a:p>
            <a:r>
              <a:rPr lang="hu-HU" sz="8000" dirty="0" smtClean="0"/>
              <a:t>Az </a:t>
            </a:r>
            <a:r>
              <a:rPr lang="hu-HU" sz="8000" dirty="0"/>
              <a:t>öntözés gazdaságossága függ az üzem méretétől, a </a:t>
            </a:r>
            <a:r>
              <a:rPr lang="hu-HU" sz="8000" dirty="0" smtClean="0"/>
              <a:t>terménytől, az alkalmazott technológiától  </a:t>
            </a:r>
            <a:r>
              <a:rPr lang="hu-HU" sz="8000" dirty="0"/>
              <a:t>és leginkább a termőhelyi </a:t>
            </a:r>
            <a:r>
              <a:rPr lang="hu-HU" sz="8000" dirty="0" smtClean="0"/>
              <a:t>adottságoktól</a:t>
            </a:r>
          </a:p>
          <a:p>
            <a:r>
              <a:rPr lang="hu-HU" sz="8000" dirty="0"/>
              <a:t>A</a:t>
            </a:r>
            <a:r>
              <a:rPr lang="hu-HU" sz="8000" dirty="0" smtClean="0"/>
              <a:t>z </a:t>
            </a:r>
            <a:r>
              <a:rPr lang="hu-HU" sz="8000" dirty="0"/>
              <a:t>öntözés a jó termőhelyeken, a magasabb beruházási költségű, de alacsonyabb üzemeltetési költségű öntözőrendszerek esetén éri meg. </a:t>
            </a:r>
            <a:endParaRPr lang="hu-HU" sz="8000" dirty="0" smtClean="0"/>
          </a:p>
          <a:p>
            <a:r>
              <a:rPr lang="hu-HU" sz="8000" dirty="0"/>
              <a:t>Alapadatok: Vízhasználat és öntözésfejlesztés a magyar mezőgazdaságban Agrárgazdasági Kutató Intézet 2011</a:t>
            </a:r>
          </a:p>
          <a:p>
            <a:endParaRPr lang="hu-HU" sz="8000" dirty="0"/>
          </a:p>
          <a:p>
            <a:pPr marL="0" indent="0">
              <a:buNone/>
            </a:pPr>
            <a:endParaRPr lang="hu-HU" sz="9600" dirty="0" smtClean="0"/>
          </a:p>
          <a:p>
            <a:endParaRPr lang="hu-HU" sz="9600" dirty="0" smtClean="0"/>
          </a:p>
          <a:p>
            <a:endParaRPr lang="hu-HU" sz="96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525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/>
          <a:lstStyle/>
          <a:p>
            <a:r>
              <a:rPr lang="hu-HU" dirty="0" smtClean="0"/>
              <a:t>Öntözés jövedelme és termőhelyi adottságok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AKI 2011</a:t>
            </a:r>
            <a:endParaRPr lang="hu-HU" sz="2400" dirty="0"/>
          </a:p>
        </p:txBody>
      </p:sp>
      <p:pic>
        <p:nvPicPr>
          <p:cNvPr id="5" name="Kép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53916"/>
            <a:ext cx="4572000" cy="45833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718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előadás témái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VGT kötelezettségei</a:t>
            </a:r>
          </a:p>
          <a:p>
            <a:r>
              <a:rPr lang="hu-HU" dirty="0" smtClean="0"/>
              <a:t>A területi vízgazdálkodás, mezőgazdasági vízhasznosítás megjelenése a VKI rendszerében</a:t>
            </a:r>
          </a:p>
          <a:p>
            <a:r>
              <a:rPr lang="hu-HU" dirty="0" smtClean="0"/>
              <a:t>A gazdasági elemzés eredményei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74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/>
          <a:lstStyle/>
          <a:p>
            <a:pPr algn="ctr"/>
            <a:r>
              <a:rPr lang="hu-HU" dirty="0" err="1" smtClean="0"/>
              <a:t>Vízkészletjárulék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2005 óta nem fizet </a:t>
            </a:r>
            <a:r>
              <a:rPr lang="hu-HU" sz="2400" dirty="0" err="1" smtClean="0"/>
              <a:t>VKJ-t</a:t>
            </a:r>
            <a:r>
              <a:rPr lang="hu-HU" sz="2400" dirty="0" smtClean="0"/>
              <a:t>, az öntözési költséget megemelné (konkrét díjtételtől függő mértékben)</a:t>
            </a:r>
          </a:p>
          <a:p>
            <a:endParaRPr lang="hu-HU" sz="2400" dirty="0" smtClean="0"/>
          </a:p>
          <a:p>
            <a:r>
              <a:rPr lang="hu-HU" sz="2400" dirty="0" smtClean="0"/>
              <a:t>2005-ben a mezőgazdaságban a  befizetett VKJ az árbevétel 0,1%-át, az adózott eredménynek 2,3%-át (de 2004-ben 6%-át tette ki)</a:t>
            </a:r>
          </a:p>
          <a:p>
            <a:endParaRPr lang="hu-HU" sz="2400" dirty="0" smtClean="0"/>
          </a:p>
          <a:p>
            <a:r>
              <a:rPr lang="hu-HU" sz="2400" dirty="0" smtClean="0"/>
              <a:t>Ezen belül a halgazdaság esetében 1% a VKJ aránya az árbevételben és 2-szeres a befizetett VKJ az adózott eredménynek.</a:t>
            </a:r>
          </a:p>
          <a:p>
            <a:r>
              <a:rPr lang="hu-HU" sz="2400" dirty="0" smtClean="0"/>
              <a:t>Vizsgálni kell a VKJ visszaállítás hatását. </a:t>
            </a:r>
          </a:p>
          <a:p>
            <a:endParaRPr lang="hu-HU" sz="2400" dirty="0" smtClean="0"/>
          </a:p>
          <a:p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23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936104"/>
          </a:xfrm>
        </p:spPr>
        <p:txBody>
          <a:bodyPr/>
          <a:lstStyle/>
          <a:p>
            <a:pPr algn="ctr"/>
            <a:r>
              <a:rPr lang="hu-HU" dirty="0" smtClean="0"/>
              <a:t>Következtetések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dirty="0"/>
              <a:t>öntözés költségének legjelentősebb része az öntözési infrastruktúra tőkeköltségének a kitermelése, és az intenzív művelésből fakadó magasabb anyag és energia költségek, ezek között összességében </a:t>
            </a:r>
            <a:r>
              <a:rPr lang="hu-HU" b="1" dirty="0"/>
              <a:t>nem képvisel jelentős arányt a vízszolgáltatás költsége</a:t>
            </a:r>
            <a:r>
              <a:rPr lang="hu-HU" b="1" dirty="0" smtClean="0"/>
              <a:t>.</a:t>
            </a:r>
          </a:p>
          <a:p>
            <a:endParaRPr lang="hu-HU" dirty="0"/>
          </a:p>
          <a:p>
            <a:r>
              <a:rPr lang="hu-HU" dirty="0" smtClean="0"/>
              <a:t>A jó minőségű </a:t>
            </a:r>
            <a:r>
              <a:rPr lang="hu-HU" dirty="0"/>
              <a:t>területeken </a:t>
            </a:r>
            <a:r>
              <a:rPr lang="hu-HU" dirty="0" smtClean="0"/>
              <a:t>gazdálkodóknak, korszerűen gazdálkodóknak önmagában </a:t>
            </a:r>
            <a:r>
              <a:rPr lang="hu-HU" dirty="0"/>
              <a:t>nem okoz jelentős költséget az öntözővíz</a:t>
            </a:r>
            <a:r>
              <a:rPr lang="hu-HU" dirty="0" smtClean="0"/>
              <a:t>.</a:t>
            </a:r>
          </a:p>
          <a:p>
            <a:r>
              <a:rPr lang="hu-HU" dirty="0" smtClean="0"/>
              <a:t> </a:t>
            </a:r>
            <a:r>
              <a:rPr lang="hu-HU" dirty="0"/>
              <a:t>Azon szervezetek </a:t>
            </a:r>
            <a:r>
              <a:rPr lang="hu-HU" dirty="0" smtClean="0"/>
              <a:t>esetében, amelyek </a:t>
            </a:r>
            <a:r>
              <a:rPr lang="hu-HU" dirty="0"/>
              <a:t>nem a legjobb minőségű területeken gazdálkodnak, nem hajtották végre a szervezési és gazdálkodási modernizációt, vagy helyi korlátok miatt nem tudnak az öntözőberendezések hatékony használatához szükséges, kellően nagy területet öntözni számukra az öntözés hozzáadott értéke alacsonyabb, akár negatív is lehet. </a:t>
            </a:r>
            <a:endParaRPr lang="hu-HU" dirty="0" smtClean="0"/>
          </a:p>
          <a:p>
            <a:r>
              <a:rPr lang="hu-HU" dirty="0" smtClean="0"/>
              <a:t>A gyenge termőhelyen, kis területen, a modernizációt még végre nem hajtó gazdálkodóknak az </a:t>
            </a:r>
            <a:r>
              <a:rPr lang="hu-HU" dirty="0"/>
              <a:t>öntözés kapcsán felmerülő többlet költségek együttes fedezése jelent problémát, amelynek csak </a:t>
            </a:r>
            <a:r>
              <a:rPr lang="hu-HU" dirty="0" smtClean="0"/>
              <a:t>töredéke </a:t>
            </a:r>
            <a:r>
              <a:rPr lang="hu-HU" dirty="0"/>
              <a:t>része </a:t>
            </a:r>
            <a:r>
              <a:rPr lang="hu-HU" dirty="0" smtClean="0"/>
              <a:t>a vízszolgáltatási költség, </a:t>
            </a:r>
            <a:r>
              <a:rPr lang="hu-HU" dirty="0"/>
              <a:t>de ez egy strukturális probléma, ezt a víz árával nem lehet kompenzálni.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696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/>
          <a:lstStyle/>
          <a:p>
            <a:pPr algn="ctr"/>
            <a:r>
              <a:rPr lang="hu-HU" dirty="0" smtClean="0"/>
              <a:t>Belvízelvezetés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VKI szempontjából elsősorban mint diffúz szennyezés szállítója/okozója </a:t>
            </a:r>
          </a:p>
          <a:p>
            <a:r>
              <a:rPr lang="hu-HU" dirty="0" smtClean="0"/>
              <a:t>Nem ismert a fizetőképes kereslet</a:t>
            </a:r>
          </a:p>
          <a:p>
            <a:r>
              <a:rPr lang="hu-HU" dirty="0" smtClean="0"/>
              <a:t>Használók korlátlan kapacitású szolgáltatásként kezelik</a:t>
            </a:r>
          </a:p>
          <a:p>
            <a:r>
              <a:rPr lang="hu-HU" dirty="0" smtClean="0"/>
              <a:t>Megszűnt az érdekeltségi hozzájárulás</a:t>
            </a:r>
          </a:p>
          <a:p>
            <a:r>
              <a:rPr lang="hu-HU" dirty="0" smtClean="0"/>
              <a:t>Állami finanszírozás magán érdekű tevékenységekre</a:t>
            </a:r>
          </a:p>
          <a:p>
            <a:r>
              <a:rPr lang="hu-HU" dirty="0" smtClean="0"/>
              <a:t>Az állami tulajdonú művek az eddigi társulati kezelésből VIZIG vagyonkezelésbe kerülése </a:t>
            </a:r>
          </a:p>
          <a:p>
            <a:r>
              <a:rPr lang="hu-HU" dirty="0" smtClean="0"/>
              <a:t>Tisztázatlan érdekeltségi viszonyok</a:t>
            </a:r>
          </a:p>
          <a:p>
            <a:r>
              <a:rPr lang="hu-HU" dirty="0" err="1" smtClean="0"/>
              <a:t>Túlhasználat</a:t>
            </a:r>
            <a:r>
              <a:rPr lang="hu-HU" dirty="0" smtClean="0"/>
              <a:t> </a:t>
            </a:r>
          </a:p>
          <a:p>
            <a:r>
              <a:rPr lang="hu-HU" dirty="0" smtClean="0"/>
              <a:t>Elégtelen finanszírozás</a:t>
            </a:r>
          </a:p>
          <a:p>
            <a:r>
              <a:rPr lang="hu-HU" dirty="0" smtClean="0"/>
              <a:t>Szolgáltatási színvonal csökkenése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135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/>
          <a:lstStyle/>
          <a:p>
            <a:pPr algn="ctr"/>
            <a:r>
              <a:rPr lang="hu-HU" dirty="0" smtClean="0"/>
              <a:t>Diffúz szennyezés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tápanyagbevitel csökkenésével a felszíni vizek terhelését tekintve érdemi (a vízminőség számszerűsíthető javulását </a:t>
            </a:r>
            <a:r>
              <a:rPr lang="hu-HU" dirty="0" smtClean="0"/>
              <a:t>eredményező</a:t>
            </a:r>
            <a:r>
              <a:rPr lang="hu-HU" dirty="0"/>
              <a:t>) hatás nem volt </a:t>
            </a:r>
            <a:r>
              <a:rPr lang="hu-HU" dirty="0" smtClean="0"/>
              <a:t>elérhető</a:t>
            </a:r>
          </a:p>
          <a:p>
            <a:r>
              <a:rPr lang="hu-HU" dirty="0"/>
              <a:t>M</a:t>
            </a:r>
            <a:r>
              <a:rPr lang="hu-HU" dirty="0" smtClean="0"/>
              <a:t>űvelési </a:t>
            </a:r>
            <a:r>
              <a:rPr lang="hu-HU" dirty="0"/>
              <a:t>ág/mód </a:t>
            </a:r>
            <a:r>
              <a:rPr lang="hu-HU" dirty="0" smtClean="0"/>
              <a:t>változtatást célzó önkéntes  ÚMVP   intézkedések hatása mérsékelt volt</a:t>
            </a:r>
          </a:p>
          <a:p>
            <a:r>
              <a:rPr lang="hu-HU" dirty="0"/>
              <a:t>Ez összes </a:t>
            </a:r>
            <a:r>
              <a:rPr lang="hu-HU" dirty="0" smtClean="0"/>
              <a:t>P terhelés </a:t>
            </a:r>
            <a:r>
              <a:rPr lang="hu-HU" dirty="0"/>
              <a:t>változásban csupán 1-6 %-ot jelent, </a:t>
            </a:r>
            <a:endParaRPr lang="hu-HU" dirty="0" smtClean="0"/>
          </a:p>
          <a:p>
            <a:r>
              <a:rPr lang="hu-HU" dirty="0" smtClean="0"/>
              <a:t>Kevés a </a:t>
            </a:r>
            <a:r>
              <a:rPr lang="hu-HU" dirty="0"/>
              <a:t>támogatásba bevitt </a:t>
            </a:r>
            <a:r>
              <a:rPr lang="hu-HU" dirty="0" smtClean="0"/>
              <a:t>terület</a:t>
            </a:r>
          </a:p>
          <a:p>
            <a:r>
              <a:rPr lang="hu-HU" dirty="0" smtClean="0"/>
              <a:t>a </a:t>
            </a:r>
            <a:r>
              <a:rPr lang="hu-HU" dirty="0"/>
              <a:t>megvalósult támogatások többnyire nem olyan területekre </a:t>
            </a:r>
            <a:r>
              <a:rPr lang="hu-HU" dirty="0" smtClean="0"/>
              <a:t>koncentrálódtak</a:t>
            </a:r>
            <a:r>
              <a:rPr lang="hu-HU" dirty="0"/>
              <a:t>, ahol azok hatékonyak </a:t>
            </a:r>
            <a:r>
              <a:rPr lang="hu-HU" dirty="0" smtClean="0"/>
              <a:t>lennének. Pl. az </a:t>
            </a:r>
            <a:r>
              <a:rPr lang="hu-HU" dirty="0"/>
              <a:t>erózió védelmi célprogram támogatását fokozottan erózió érzékeny területen egyáltalán nem vették igénybe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</a:t>
            </a:r>
            <a:r>
              <a:rPr lang="hu-HU" dirty="0"/>
              <a:t>területi megoszlást tekintve a célprogramokba bevont területek 23%-ának nem volt számszerűsíthető hatása a terhelés csökkentére. Mérsékelt hatást nagyjából a támogatást kapott területek 55%-a ér el, míg jelentős hatást az összes terület 19%-a ér el</a:t>
            </a:r>
            <a:r>
              <a:rPr lang="hu-HU" dirty="0" smtClean="0"/>
              <a:t>.</a:t>
            </a:r>
          </a:p>
          <a:p>
            <a:r>
              <a:rPr lang="hu-HU" dirty="0" smtClean="0"/>
              <a:t>Felhasználva: </a:t>
            </a:r>
            <a:r>
              <a:rPr lang="hu-HU" dirty="0" err="1"/>
              <a:t>Mozsgai</a:t>
            </a:r>
            <a:r>
              <a:rPr lang="hu-HU" dirty="0"/>
              <a:t>, K., J. Deák, A. </a:t>
            </a:r>
            <a:r>
              <a:rPr lang="hu-HU" dirty="0" err="1"/>
              <a:t>Clement</a:t>
            </a:r>
            <a:r>
              <a:rPr lang="hu-HU" dirty="0"/>
              <a:t>, M. Honti, S. Szanyi, Z. </a:t>
            </a:r>
            <a:r>
              <a:rPr lang="hu-HU" dirty="0" err="1"/>
              <a:t>Simonffy</a:t>
            </a:r>
            <a:r>
              <a:rPr lang="hu-HU" dirty="0"/>
              <a:t> (2013): Magyarország mezőgazdasági tápanyagterhelését csökkentő programjainak vízminőségre gyakorolt hatása.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57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7920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altLang="hu-HU" dirty="0" smtClean="0"/>
              <a:t>Területi vízgazdálkodás kulcskérdései</a:t>
            </a:r>
          </a:p>
        </p:txBody>
      </p:sp>
      <p:sp>
        <p:nvSpPr>
          <p:cNvPr id="24579" name="Tartalom helye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/>
          <a:lstStyle/>
          <a:p>
            <a:pPr eaLnBrk="1" hangingPunct="1"/>
            <a:r>
              <a:rPr lang="hu-HU" altLang="hu-HU" sz="2400" dirty="0" smtClean="0">
                <a:solidFill>
                  <a:srgbClr val="FF0000"/>
                </a:solidFill>
              </a:rPr>
              <a:t>Diffúz terheléseket </a:t>
            </a:r>
            <a:r>
              <a:rPr lang="hu-HU" altLang="hu-HU" sz="2400" dirty="0" smtClean="0"/>
              <a:t>okozó tevékenységek felelősségének egyértelműsítése a </a:t>
            </a:r>
            <a:r>
              <a:rPr lang="hu-HU" altLang="hu-HU" sz="2400" dirty="0" smtClean="0">
                <a:solidFill>
                  <a:srgbClr val="FF0000"/>
                </a:solidFill>
              </a:rPr>
              <a:t>szennyező fizet elv </a:t>
            </a:r>
            <a:r>
              <a:rPr lang="hu-HU" altLang="hu-HU" sz="2400" dirty="0" smtClean="0"/>
              <a:t>alapján.</a:t>
            </a:r>
          </a:p>
          <a:p>
            <a:pPr eaLnBrk="1" hangingPunct="1"/>
            <a:r>
              <a:rPr lang="hu-HU" altLang="hu-HU" sz="2400" dirty="0" smtClean="0"/>
              <a:t>A belvíz elvezetés költségének megfizettetése</a:t>
            </a:r>
          </a:p>
          <a:p>
            <a:pPr eaLnBrk="1" hangingPunct="1"/>
            <a:r>
              <a:rPr lang="hu-HU" altLang="hu-HU" sz="2400" dirty="0" smtClean="0"/>
              <a:t>A mezőgazdasági termelés biztonságát szolgáló ökoszisztéma szolgáltatások elismerése (helyi, termelők közötti együttműködések kereteinek megteremtése)</a:t>
            </a:r>
          </a:p>
          <a:p>
            <a:pPr eaLnBrk="1" hangingPunct="1"/>
            <a:r>
              <a:rPr lang="hu-HU" altLang="hu-HU" sz="2400" dirty="0" smtClean="0"/>
              <a:t>A közösségi célú felszíni vízhasznosítások volumenének növelése. Értékkel bíró ökológiai vízpótlások (</a:t>
            </a:r>
            <a:r>
              <a:rPr lang="hu-HU" altLang="hu-HU" sz="2400" dirty="0" err="1" smtClean="0"/>
              <a:t>pl</a:t>
            </a:r>
            <a:r>
              <a:rPr lang="hu-HU" altLang="hu-HU" sz="2400" dirty="0" smtClean="0"/>
              <a:t> beszivárgási területek jobb vízpótlása, növényi párologtatás növelése a klimatikus hűtés elősegítése érdekében)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A63B4-6871-4520-A833-B3EC8371D534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880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800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7207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hu-HU" altLang="hu-HU" dirty="0" smtClean="0"/>
              <a:t>EU Ex ante feltétel  A VP és a KEHOP források felhasználására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hu-HU" altLang="hu-HU" sz="2400" dirty="0" smtClean="0"/>
              <a:t>Vízdíjpolitika ösztönözzön</a:t>
            </a:r>
          </a:p>
          <a:p>
            <a:pPr lvl="1"/>
            <a:r>
              <a:rPr lang="hu-HU" altLang="hu-HU" dirty="0" smtClean="0"/>
              <a:t>a vizek hatékony használatára</a:t>
            </a:r>
          </a:p>
          <a:p>
            <a:pPr lvl="1"/>
            <a:r>
              <a:rPr lang="hu-HU" altLang="hu-HU" dirty="0" smtClean="0"/>
              <a:t>a vízhasználatok megfelelő hozzájárulására a költségekhez, a költségmegtérülés biztosítására</a:t>
            </a:r>
          </a:p>
          <a:p>
            <a:pPr lvl="1"/>
            <a:r>
              <a:rPr lang="hu-HU" altLang="hu-HU" dirty="0" smtClean="0"/>
              <a:t>Szennyező fizet elv alkalmazása</a:t>
            </a:r>
            <a:endParaRPr lang="hu-HU" altLang="hu-HU" sz="2500" dirty="0"/>
          </a:p>
          <a:p>
            <a:pPr eaLnBrk="1" hangingPunct="1"/>
            <a:r>
              <a:rPr lang="hu-HU" altLang="hu-HU" sz="2400" dirty="0" smtClean="0"/>
              <a:t>Legalább az ERFA és KA által támogatott ágazatokra érvényes, kiemelt szerepe van a mezőgazdaságnak. </a:t>
            </a:r>
          </a:p>
          <a:p>
            <a:pPr lvl="1"/>
            <a:r>
              <a:rPr lang="hu-HU" sz="2500" dirty="0"/>
              <a:t>EMVA prioritási tengelyek: (2.) Versenyképesség fokozása…., (4) A mezőgazdaságtól és az erdészettől függő ökoszisztémák állapotának helyreállítása, megőrzése és javítása. </a:t>
            </a:r>
            <a:r>
              <a:rPr lang="hu-HU" sz="2500" dirty="0" smtClean="0"/>
              <a:t>(EMVA 60%-a)</a:t>
            </a:r>
            <a:endParaRPr lang="hu-HU" sz="2500" dirty="0"/>
          </a:p>
          <a:p>
            <a:pPr lvl="1"/>
            <a:r>
              <a:rPr lang="hu-HU" sz="2500" dirty="0"/>
              <a:t>KEHOP prioritási tengelyek: (1.) A Klímaváltozás hatásaihoz való alkalmazkodás, (2) A települési </a:t>
            </a:r>
            <a:r>
              <a:rPr lang="hu-HU" sz="2500" dirty="0" smtClean="0"/>
              <a:t>vízellátás</a:t>
            </a:r>
            <a:r>
              <a:rPr lang="hu-HU" sz="2500" dirty="0"/>
              <a:t>, szennyvízelvezetés- és tisztítás, szennyvízkezelés fejlesztése  </a:t>
            </a:r>
          </a:p>
          <a:p>
            <a:pPr marL="0" indent="0" eaLnBrk="1" hangingPunct="1">
              <a:buNone/>
            </a:pPr>
            <a:r>
              <a:rPr lang="hu-HU" altLang="hu-HU" sz="1900" dirty="0" smtClean="0"/>
              <a:t> </a:t>
            </a:r>
            <a:endParaRPr lang="hu-HU" altLang="hu-HU" sz="2500" dirty="0"/>
          </a:p>
          <a:p>
            <a:pPr eaLnBrk="1" hangingPunct="1"/>
            <a:r>
              <a:rPr lang="hu-HU" altLang="hu-HU" sz="2400" dirty="0" smtClean="0"/>
              <a:t>Kivételek, megfelelő indokoltság: társadalmi, környezeti és gazdasági hatások, valamint az érintett régió vagy régiók földrajzi és éghajlati körülményei.</a:t>
            </a:r>
          </a:p>
          <a:p>
            <a:pPr eaLnBrk="1" hangingPunct="1"/>
            <a:endParaRPr lang="hu-HU" altLang="hu-HU" sz="2400" dirty="0" smtClean="0"/>
          </a:p>
        </p:txBody>
      </p:sp>
      <p:sp>
        <p:nvSpPr>
          <p:cNvPr id="4100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B8455-B6F8-4B05-A5C6-255131207B1F}" type="slidenum">
              <a:rPr lang="hu-HU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0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hu-HU" altLang="hu-HU" sz="2400" dirty="0" smtClean="0"/>
              <a:t>1121/2014. (III. 6.) Korm. határozat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 smtClean="0"/>
              <a:t>1. lépés. </a:t>
            </a:r>
            <a:r>
              <a:rPr lang="hu-HU" altLang="hu-HU" sz="2400" dirty="0" smtClean="0">
                <a:solidFill>
                  <a:srgbClr val="FF0000"/>
                </a:solidFill>
              </a:rPr>
              <a:t>Gazdasági elemzés </a:t>
            </a:r>
            <a:r>
              <a:rPr lang="hu-HU" altLang="hu-HU" sz="2400" dirty="0" smtClean="0"/>
              <a:t>elkészítése határidő: 2014. december 22. </a:t>
            </a:r>
            <a:r>
              <a:rPr lang="hu-HU" altLang="hu-HU" sz="2200" dirty="0" smtClean="0"/>
              <a:t>A vízhasználatok szélesebb körére történő vizsgálat, a vízszolgáltatások körének felülvizsgálata  Költségmegtérülés, fizetőképesség vizsgálata. Gazdasági elemzés 2014. december 10.-én elkészült, vélemények alapján elkészült  a 2. változat (VGT tervezet 5.2 melléklet)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200" dirty="0" smtClean="0"/>
              <a:t>2.lépés. </a:t>
            </a:r>
            <a:r>
              <a:rPr lang="en-US" altLang="hu-HU" sz="2400" dirty="0" err="1" smtClean="0"/>
              <a:t>Gazdasági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elemzés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eredménye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alapján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vonatkozó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szabályozás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felülvizsgálata</a:t>
            </a:r>
            <a:r>
              <a:rPr lang="en-US" altLang="hu-HU" sz="2400" dirty="0" smtClean="0"/>
              <a:t>, </a:t>
            </a:r>
            <a:r>
              <a:rPr lang="en-US" altLang="hu-HU" sz="2400" dirty="0" err="1" smtClean="0"/>
              <a:t>szakmai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>
                <a:solidFill>
                  <a:srgbClr val="FF0000"/>
                </a:solidFill>
              </a:rPr>
              <a:t>koncepció</a:t>
            </a:r>
            <a:r>
              <a:rPr lang="en-US" altLang="hu-HU" sz="2400" dirty="0" smtClean="0">
                <a:solidFill>
                  <a:srgbClr val="FF0000"/>
                </a:solidFill>
              </a:rPr>
              <a:t> </a:t>
            </a:r>
            <a:r>
              <a:rPr lang="en-US" altLang="hu-HU" sz="2400" dirty="0" err="1" smtClean="0">
                <a:solidFill>
                  <a:srgbClr val="FF0000"/>
                </a:solidFill>
              </a:rPr>
              <a:t>készítése</a:t>
            </a:r>
            <a:r>
              <a:rPr lang="en-US" altLang="hu-HU" sz="2400" dirty="0" smtClean="0">
                <a:solidFill>
                  <a:srgbClr val="FF0000"/>
                </a:solidFill>
              </a:rPr>
              <a:t> </a:t>
            </a:r>
            <a:r>
              <a:rPr lang="en-US" altLang="hu-HU" sz="2400" dirty="0" smtClean="0"/>
              <a:t>a </a:t>
            </a:r>
            <a:r>
              <a:rPr lang="en-US" altLang="hu-HU" sz="2400" dirty="0" err="1" smtClean="0"/>
              <a:t>szükséges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jogszabály-módosításokról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Kormánynak</a:t>
            </a:r>
            <a:r>
              <a:rPr lang="hu-HU" altLang="hu-HU" sz="2400" dirty="0" smtClean="0"/>
              <a:t>. Határidő: 2015. december 22.  VGT keretében folyik a munka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sz="2400" dirty="0" smtClean="0"/>
              <a:t>3. lépés </a:t>
            </a:r>
            <a:r>
              <a:rPr lang="en-US" altLang="hu-HU" sz="2400" dirty="0" err="1" smtClean="0"/>
              <a:t>Előterjesztés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készítése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jogszabályok</a:t>
            </a:r>
            <a:r>
              <a:rPr lang="en-US" altLang="hu-HU" sz="2400" dirty="0" smtClean="0"/>
              <a:t> </a:t>
            </a:r>
            <a:r>
              <a:rPr lang="en-US" altLang="hu-HU" sz="2400" dirty="0" err="1" smtClean="0"/>
              <a:t>módosítására</a:t>
            </a:r>
            <a:r>
              <a:rPr lang="en-US" altLang="hu-HU" sz="2400" dirty="0" smtClean="0"/>
              <a:t> a </a:t>
            </a:r>
            <a:r>
              <a:rPr lang="en-US" altLang="hu-HU" sz="2400" dirty="0" err="1" smtClean="0"/>
              <a:t>Kormánynak</a:t>
            </a:r>
            <a:r>
              <a:rPr lang="en-US" altLang="hu-HU" sz="2400" dirty="0" smtClean="0"/>
              <a:t>.</a:t>
            </a:r>
            <a:r>
              <a:rPr lang="hu-HU" altLang="hu-HU" sz="2400" dirty="0" smtClean="0"/>
              <a:t> </a:t>
            </a:r>
            <a:r>
              <a:rPr lang="hu-HU" altLang="hu-HU" sz="2400" dirty="0" smtClean="0">
                <a:solidFill>
                  <a:srgbClr val="FF0000"/>
                </a:solidFill>
              </a:rPr>
              <a:t>A </a:t>
            </a:r>
            <a:r>
              <a:rPr lang="en-US" altLang="hu-HU" sz="2400" dirty="0" err="1" smtClean="0">
                <a:solidFill>
                  <a:srgbClr val="FF0000"/>
                </a:solidFill>
              </a:rPr>
              <a:t>jogszabály-módosítás</a:t>
            </a:r>
            <a:r>
              <a:rPr lang="en-US" altLang="hu-HU" sz="2400" dirty="0" smtClean="0">
                <a:solidFill>
                  <a:srgbClr val="FF0000"/>
                </a:solidFill>
              </a:rPr>
              <a:t> </a:t>
            </a:r>
            <a:r>
              <a:rPr lang="en-US" altLang="hu-HU" sz="2400" dirty="0" err="1" smtClean="0">
                <a:solidFill>
                  <a:srgbClr val="FF0000"/>
                </a:solidFill>
              </a:rPr>
              <a:t>hatálybaléptetés</a:t>
            </a:r>
            <a:r>
              <a:rPr lang="hu-HU" altLang="hu-HU" sz="2400" dirty="0" smtClean="0">
                <a:solidFill>
                  <a:srgbClr val="FF0000"/>
                </a:solidFill>
              </a:rPr>
              <a:t>e</a:t>
            </a:r>
            <a:r>
              <a:rPr lang="en-US" altLang="hu-HU" sz="2400" dirty="0" smtClean="0"/>
              <a:t> </a:t>
            </a:r>
            <a:r>
              <a:rPr lang="hu-HU" altLang="hu-HU" sz="2400" dirty="0" smtClean="0"/>
              <a:t>Határidő: </a:t>
            </a:r>
            <a:r>
              <a:rPr lang="en-US" altLang="hu-HU" sz="2400" dirty="0" smtClean="0"/>
              <a:t>2016. </a:t>
            </a:r>
            <a:r>
              <a:rPr lang="en-US" altLang="hu-HU" sz="2400" dirty="0" err="1" smtClean="0"/>
              <a:t>július</a:t>
            </a:r>
            <a:r>
              <a:rPr lang="en-US" altLang="hu-HU" sz="2400" dirty="0" smtClean="0"/>
              <a:t> 1.</a:t>
            </a:r>
            <a:endParaRPr lang="hu-HU" altLang="hu-HU" sz="24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4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2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200" dirty="0" smtClean="0"/>
          </a:p>
          <a:p>
            <a:pPr lvl="1" eaLnBrk="1" hangingPunct="1">
              <a:lnSpc>
                <a:spcPct val="90000"/>
              </a:lnSpc>
            </a:pPr>
            <a:endParaRPr lang="hu-HU" altLang="hu-HU" sz="2200" dirty="0" smtClean="0"/>
          </a:p>
          <a:p>
            <a:pPr eaLnBrk="1" hangingPunct="1">
              <a:lnSpc>
                <a:spcPct val="90000"/>
              </a:lnSpc>
            </a:pPr>
            <a:endParaRPr lang="hu-HU" altLang="hu-HU" sz="2400" dirty="0" smtClean="0"/>
          </a:p>
        </p:txBody>
      </p:sp>
      <p:sp>
        <p:nvSpPr>
          <p:cNvPr id="7172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9EF86-5170-4911-A1BB-72BC55CE078F}" type="slidenum">
              <a:rPr lang="hu-HU"/>
              <a:pPr>
                <a:defRPr/>
              </a:pPr>
              <a:t>4</a:t>
            </a:fld>
            <a:endParaRPr lang="hu-HU"/>
          </a:p>
        </p:txBody>
      </p:sp>
      <p:sp>
        <p:nvSpPr>
          <p:cNvPr id="9220" name="Cím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92163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  Ex ante feltételek ütemterv</a:t>
            </a:r>
          </a:p>
        </p:txBody>
      </p:sp>
    </p:spTree>
    <p:extLst>
      <p:ext uri="{BB962C8B-B14F-4D97-AF65-F5344CB8AC3E}">
        <p14:creationId xmlns:p14="http://schemas.microsoft.com/office/powerpoint/2010/main" val="3686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738" y="44624"/>
            <a:ext cx="8497758" cy="936104"/>
          </a:xfrm>
        </p:spPr>
        <p:txBody>
          <a:bodyPr/>
          <a:lstStyle/>
          <a:p>
            <a:r>
              <a:rPr lang="hu-HU" dirty="0" smtClean="0"/>
              <a:t>Ex ante feltételek  Konkréten a Mezőgazdaságra a Kr. Határozat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az </a:t>
            </a:r>
            <a:r>
              <a:rPr lang="hu-HU" dirty="0"/>
              <a:t>öntözővíz szolgáltatás térítés-mentességének megszüntetésére és felhasznált vízmennyiséggel arányos </a:t>
            </a:r>
            <a:r>
              <a:rPr lang="hu-HU" dirty="0" smtClean="0"/>
              <a:t>díjak bevezetése</a:t>
            </a:r>
            <a:endParaRPr lang="hu-HU" dirty="0"/>
          </a:p>
          <a:p>
            <a:r>
              <a:rPr lang="hu-HU" dirty="0" smtClean="0"/>
              <a:t>az </a:t>
            </a:r>
            <a:r>
              <a:rPr lang="hu-HU" dirty="0"/>
              <a:t>öntözés, halgazdaság és rizstermelés vonatkozásában a </a:t>
            </a:r>
            <a:r>
              <a:rPr lang="hu-HU" dirty="0" err="1"/>
              <a:t>vízkészletjárulék</a:t>
            </a:r>
            <a:r>
              <a:rPr lang="hu-HU" dirty="0"/>
              <a:t> fizetése alóli kivétel </a:t>
            </a:r>
            <a:r>
              <a:rPr lang="hu-HU" dirty="0" smtClean="0"/>
              <a:t>megszüntetése, az </a:t>
            </a:r>
            <a:r>
              <a:rPr lang="hu-HU" dirty="0"/>
              <a:t>ösztönző </a:t>
            </a:r>
            <a:r>
              <a:rPr lang="hu-HU" dirty="0" err="1"/>
              <a:t>vízkészletjárulék</a:t>
            </a:r>
            <a:r>
              <a:rPr lang="hu-HU" dirty="0"/>
              <a:t> </a:t>
            </a:r>
            <a:r>
              <a:rPr lang="hu-HU" dirty="0" smtClean="0"/>
              <a:t>bevezetése</a:t>
            </a:r>
            <a:endParaRPr lang="hu-HU" dirty="0"/>
          </a:p>
          <a:p>
            <a:r>
              <a:rPr lang="hu-HU" dirty="0" smtClean="0"/>
              <a:t>a </a:t>
            </a:r>
            <a:r>
              <a:rPr lang="hu-HU" dirty="0"/>
              <a:t>mennyiségi mérésen alapuló </a:t>
            </a:r>
            <a:r>
              <a:rPr lang="hu-HU" dirty="0" smtClean="0"/>
              <a:t>vízhasználat, </a:t>
            </a:r>
            <a:r>
              <a:rPr lang="hu-HU" dirty="0"/>
              <a:t>különösen az öntözési vízhasználatok esetében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29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hu-HU" altLang="hu-HU" sz="2400" dirty="0" smtClean="0"/>
              <a:t>Elkészült 2014.decemner 10.-én. A 2. változat az észrevételek és a frissebb adatok alapján a VGT2 vitaanyag 5.2. melléklete lett.</a:t>
            </a:r>
          </a:p>
          <a:p>
            <a:pPr eaLnBrk="1" hangingPunct="1"/>
            <a:r>
              <a:rPr lang="hu-HU" altLang="hu-HU" sz="2400" dirty="0" smtClean="0"/>
              <a:t> A víz-szektorra vonatkozó ex-ante feltételek teljesítéséhez szükséges vizsgálat elvégzése.  Ex ante Kr. hat1. lépés</a:t>
            </a:r>
          </a:p>
          <a:p>
            <a:pPr eaLnBrk="1" hangingPunct="1"/>
            <a:r>
              <a:rPr lang="hu-HU" altLang="hu-HU" sz="2400" dirty="0" smtClean="0"/>
              <a:t>Megalapozza a gazdaság-szabályozási koncepciót. Ex ante Kr. Határozat 2. lépéshez</a:t>
            </a:r>
          </a:p>
          <a:p>
            <a:r>
              <a:rPr lang="hu-HU" altLang="hu-HU" sz="2400" dirty="0" smtClean="0"/>
              <a:t>VGT intézkedési program előkészítése, </a:t>
            </a:r>
            <a:r>
              <a:rPr lang="hu-HU" altLang="hu-HU" sz="2400" dirty="0"/>
              <a:t>A VGT részeként </a:t>
            </a:r>
            <a:r>
              <a:rPr lang="hu-HU" altLang="hu-HU" sz="2400" dirty="0" smtClean="0"/>
              <a:t>elkészülő </a:t>
            </a:r>
            <a:r>
              <a:rPr lang="hu-HU" altLang="hu-HU" sz="2400" dirty="0"/>
              <a:t>a vízárképzésre és a közgazdasági  szabályozási eszközökre vonatkozó </a:t>
            </a:r>
            <a:r>
              <a:rPr lang="hu-HU" altLang="hu-HU" sz="2400" dirty="0" smtClean="0"/>
              <a:t>javaslatainak megalapozása.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97077-224A-43AB-9332-8EF7B4FBF4B9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  <p:sp>
        <p:nvSpPr>
          <p:cNvPr id="10244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Gazdasági elemzés célja</a:t>
            </a:r>
          </a:p>
        </p:txBody>
      </p:sp>
    </p:spTree>
    <p:extLst>
      <p:ext uri="{BB962C8B-B14F-4D97-AF65-F5344CB8AC3E}">
        <p14:creationId xmlns:p14="http://schemas.microsoft.com/office/powerpoint/2010/main" val="17406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251520" y="1465263"/>
            <a:ext cx="8229600" cy="4691063"/>
          </a:xfrm>
        </p:spPr>
        <p:txBody>
          <a:bodyPr>
            <a:no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Biztosítani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kell, hogy a vízkivétel hatásos engedélyezés, mérés és ellenőrzés mellett </a:t>
            </a: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történjen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vízhasználatok gazdasági elemzését végig kell vinni, beleértve a pontszerű </a:t>
            </a:r>
            <a:r>
              <a:rPr lang="hu-HU" sz="1800" dirty="0">
                <a:solidFill>
                  <a:srgbClr val="FF0000"/>
                </a:solidFill>
              </a:rPr>
              <a:t>és diffúz szennyezések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környezeti és erőforrás költségeinek számítását is, hogy biztosítani lehessen a víz szolgáltatások megfelelő szintű költségmegtérülését.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rgbClr val="FF0000"/>
                </a:solidFill>
              </a:rPr>
              <a:t>Biztosítani </a:t>
            </a:r>
            <a:r>
              <a:rPr lang="hu-HU" sz="1800" b="1" dirty="0">
                <a:solidFill>
                  <a:srgbClr val="FF0000"/>
                </a:solidFill>
              </a:rPr>
              <a:t>kell, hogy a 2. </a:t>
            </a:r>
            <a:r>
              <a:rPr lang="hu-HU" sz="1800" b="1" dirty="0" err="1">
                <a:solidFill>
                  <a:srgbClr val="FF0000"/>
                </a:solidFill>
              </a:rPr>
              <a:t>VGT-ben</a:t>
            </a:r>
            <a:r>
              <a:rPr lang="hu-HU" sz="1800" b="1" dirty="0">
                <a:solidFill>
                  <a:srgbClr val="FF0000"/>
                </a:solidFill>
              </a:rPr>
              <a:t> szükség szerint akár az egyes gazdák is kötelezhetőek legyenek a tápanyag terhelés és a </a:t>
            </a:r>
            <a:r>
              <a:rPr lang="hu-HU" sz="1800" b="1" dirty="0" smtClean="0">
                <a:solidFill>
                  <a:srgbClr val="FF0000"/>
                </a:solidFill>
              </a:rPr>
              <a:t>növényvédő-szerek </a:t>
            </a:r>
            <a:r>
              <a:rPr lang="hu-HU" sz="1800" b="1" dirty="0">
                <a:solidFill>
                  <a:srgbClr val="FF0000"/>
                </a:solidFill>
              </a:rPr>
              <a:t>diffúz kibocsátásainak csökkentésére a VKI célok elérése érdekében</a:t>
            </a:r>
            <a:endParaRPr lang="hu-HU" sz="1800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rgbClr val="FF0000"/>
                </a:solidFill>
              </a:rPr>
              <a:t>Átgondolandó</a:t>
            </a:r>
            <a:r>
              <a:rPr lang="hu-HU" sz="1800" dirty="0">
                <a:solidFill>
                  <a:srgbClr val="FF0000"/>
                </a:solidFill>
              </a:rPr>
              <a:t>, hogy a mezőgazdasági vízárak hiánya indokolt-e, ezzel a témával foglalkozni szükséges a 2. </a:t>
            </a:r>
            <a:r>
              <a:rPr lang="hu-HU" sz="1800" dirty="0" err="1">
                <a:solidFill>
                  <a:srgbClr val="FF0000"/>
                </a:solidFill>
              </a:rPr>
              <a:t>VGT-ben</a:t>
            </a:r>
            <a:r>
              <a:rPr lang="hu-HU" sz="1800" dirty="0" smtClean="0">
                <a:solidFill>
                  <a:srgbClr val="FF0000"/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 </a:t>
            </a:r>
            <a:r>
              <a:rPr lang="hu-HU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kell vizsgálni és előtérbe kell helyezni a zöld infrastruktúra használatát és/vagy a természetes vízvisszatartási lépéseket, </a:t>
            </a:r>
            <a:endParaRPr lang="hu-H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Megfelelő módszertant kell alkotni az „erősen módosított víztestek” kiválasztási folyamata számára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86409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VGT1 értékelése a Bizottság szerint,- </a:t>
            </a:r>
            <a:br>
              <a:rPr lang="hu-HU" dirty="0" smtClean="0"/>
            </a:br>
            <a:r>
              <a:rPr lang="hu-HU" dirty="0" smtClean="0"/>
              <a:t>A Gazdasági Elemzéshez is kapcsolódó problémák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45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107504" y="1435100"/>
            <a:ext cx="8496944" cy="509024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VGT egy 6 éves szabályozási periódus stratégiai anyaga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Meghatározza a vízvagyon (készlet és infrastruktúra) referencia állapotát – „</a:t>
            </a:r>
            <a:r>
              <a:rPr lang="hu-H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Jó ökológiai állapot/potenciál 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És az ettől való eltéréseket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Meghatározza a felelősségi jogok kezdeti leosztását: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szennyezők / használók oldalán a következmények felelőssége, ha romlás következik be / ha a jelentős eltérés tapasztalható a viszonyítási alaptól.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Meghatározza a vízvagyon megőrzéséhez szükséges három alapvető feltételt, amelyeknek meg kell jelenniük a vízhasználók gazdasági döntéseiben: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 épített Infrastruktúra megőrzése (VKI kifejezés: pénzügyi költség megtérülése)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készlet ökológiai jellemzőinek megőrzése (VKI kifejezés: környezeti költség megtérülése)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készletek mennyiségi megőrzése és készlet-használat a legnagyobb hozzáadott értéket adó tevékenységek számára (készlet költség megtérülése)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 árpolitikának e a három feltétel érvényesítését kell tükröznie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Ezt jelenti a költség-fedezés elve, amit az irányelv az elsődleges alkalmazkodási mechanizmusnak feltételez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VKI szerinti vízszolgáltatásokra vonatkozik, itt elvileg </a:t>
            </a:r>
            <a:r>
              <a:rPr lang="hu-H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teljeskörű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kell, hogy legyen, de mentességek elérhetők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VKI szerinti vízhasználatokra is vonatkozhat a költség-fedezés elve, de gazdasági ösztönzők , szennyező fizet elv alkalmazása, mint kiegészítő intézkedés minden vízhasználatnál megjelenhet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szabályozás elsődleges célja a magatartás megfelelő irányba mozdításának képessége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célok megvalósításának terhe és az ország gazdasági lehetőségei közötti különbség feloldásának protokolljai (ún. mentességek, aránytalan költségek)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Halasztási lehetőségek (időbeni mentességek), alacsonyabb szintű célok, erősen módosított lehatárolás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5348147" cy="86409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Vízgyűjtő-gazdálkodási terv gazdasági eszközrendszere</a:t>
            </a:r>
            <a:endParaRPr lang="hu-HU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069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444491" cy="936104"/>
          </a:xfrm>
        </p:spPr>
        <p:txBody>
          <a:bodyPr/>
          <a:lstStyle/>
          <a:p>
            <a:r>
              <a:rPr lang="hu-HU" dirty="0" smtClean="0"/>
              <a:t>Vízszolgáltatások lehatárolása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 vízszolgáltatások körének lehatárolása a Németország és a Bizottság közötti per eredményének figyelembevételével </a:t>
            </a:r>
          </a:p>
          <a:p>
            <a:pPr lvl="1"/>
            <a:r>
              <a:rPr lang="hu-HU" dirty="0"/>
              <a:t>Közüzemi vízellátás</a:t>
            </a:r>
          </a:p>
          <a:p>
            <a:pPr lvl="1"/>
            <a:r>
              <a:rPr lang="hu-HU" dirty="0"/>
              <a:t>Települési szennyvízszolgáltatás</a:t>
            </a:r>
          </a:p>
          <a:p>
            <a:pPr lvl="1"/>
            <a:r>
              <a:rPr lang="hu-HU" dirty="0"/>
              <a:t>Mezőgazdasági vízszolgáltatás (öntözés, </a:t>
            </a:r>
            <a:r>
              <a:rPr lang="hu-HU" dirty="0" err="1"/>
              <a:t>halastavi</a:t>
            </a:r>
            <a:r>
              <a:rPr lang="hu-HU" dirty="0"/>
              <a:t>, egyéb)</a:t>
            </a:r>
          </a:p>
          <a:p>
            <a:pPr lvl="1"/>
            <a:r>
              <a:rPr lang="hu-HU" dirty="0"/>
              <a:t>Saját vízkivételek (ipari, mezőgazdasági, lakossági), beleértve a termálvízkivételeket is</a:t>
            </a:r>
            <a:r>
              <a:rPr lang="hu-HU" dirty="0" smtClean="0"/>
              <a:t>. (új)</a:t>
            </a:r>
            <a:endParaRPr lang="hu-HU" dirty="0"/>
          </a:p>
          <a:p>
            <a:pPr lvl="1"/>
            <a:r>
              <a:rPr lang="hu-HU" dirty="0"/>
              <a:t>Duzzasztás és tárolás </a:t>
            </a:r>
            <a:r>
              <a:rPr lang="hu-HU" dirty="0" err="1"/>
              <a:t>vízienergia</a:t>
            </a:r>
            <a:r>
              <a:rPr lang="hu-HU" dirty="0"/>
              <a:t> </a:t>
            </a:r>
            <a:r>
              <a:rPr lang="hu-HU" dirty="0" smtClean="0"/>
              <a:t>termelése céljából </a:t>
            </a:r>
            <a:r>
              <a:rPr lang="hu-HU" dirty="0"/>
              <a:t>(új</a:t>
            </a:r>
            <a:r>
              <a:rPr lang="hu-HU" dirty="0" smtClean="0"/>
              <a:t>)</a:t>
            </a:r>
          </a:p>
          <a:p>
            <a:r>
              <a:rPr lang="hu-HU" dirty="0" smtClean="0"/>
              <a:t>Kiválasztás szempontjai</a:t>
            </a:r>
          </a:p>
          <a:p>
            <a:pPr lvl="1"/>
            <a:r>
              <a:rPr lang="hu-HU" dirty="0" smtClean="0"/>
              <a:t>A VKI joganyagban nevesített szolgáltatás</a:t>
            </a:r>
          </a:p>
          <a:p>
            <a:pPr lvl="1"/>
            <a:r>
              <a:rPr lang="hu-HU" dirty="0" smtClean="0"/>
              <a:t>Kétoldalú szolgáltatási viszony áll fenn</a:t>
            </a:r>
          </a:p>
          <a:p>
            <a:pPr lvl="1"/>
            <a:r>
              <a:rPr lang="hu-HU" dirty="0" smtClean="0"/>
              <a:t>Jelentős a vizekre gyakorolt hatás</a:t>
            </a:r>
            <a:endParaRPr lang="hu-HU" dirty="0"/>
          </a:p>
          <a:p>
            <a:pPr lvl="1"/>
            <a:endParaRPr lang="hu-HU" dirty="0"/>
          </a:p>
          <a:p>
            <a:pPr lvl="1"/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59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</TotalTime>
  <Words>1936</Words>
  <Application>Microsoft Office PowerPoint</Application>
  <PresentationFormat>Diavetítés a képernyőre (4:3 oldalarány)</PresentationFormat>
  <Paragraphs>177</Paragraphs>
  <Slides>25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  „Vízárpolitika  a  költségmegtérülés érvényesítésére és egyéb gazdasági ösztönzők a Víz Keretirányelv céljainak elérése érdekében,  Gazdaság-szabályozási Koncepció”   ORSZÁGOS Fórum   „Területi vízgazdálkodás, mezőgazdasági vízszolgáltatás”   A gazdasági elemzés főbb eredményei, tanulságaI rÁkOSI Judit ÖKO Zrt.</vt:lpstr>
      <vt:lpstr>Az előadás témái</vt:lpstr>
      <vt:lpstr>EU Ex ante feltétel  A VP és a KEHOP források felhasználására</vt:lpstr>
      <vt:lpstr>  Ex ante feltételek ütemterv</vt:lpstr>
      <vt:lpstr>Ex ante feltételek  Konkréten a Mezőgazdaságra a Kr. Határozat szerint</vt:lpstr>
      <vt:lpstr>Gazdasági elemzés célja</vt:lpstr>
      <vt:lpstr>VGT1 értékelése a Bizottság szerint,-  A Gazdasági Elemzéshez is kapcsolódó problémák</vt:lpstr>
      <vt:lpstr>A Vízgyűjtő-gazdálkodási terv gazdasági eszközrendszere</vt:lpstr>
      <vt:lpstr>Vízszolgáltatások lehatárolása</vt:lpstr>
      <vt:lpstr> Egyéb vizsgált jelentős vízhasználatok</vt:lpstr>
      <vt:lpstr>Módszertani keretek 1. Pénzügyi költségek a vízszolgáltatásokra</vt:lpstr>
      <vt:lpstr>Módszertani keretek 2. Környezeti költségek</vt:lpstr>
      <vt:lpstr>Módszertani keretek 3. Erőforrás (készlet) költségek</vt:lpstr>
      <vt:lpstr> Vízkészletjárulék, vízterhelési díj funkciója</vt:lpstr>
      <vt:lpstr>Költségmegtérülés a mezőgazdasági vízszolgáltatásnál</vt:lpstr>
      <vt:lpstr>Öntöző gazdálkodás Jövedelmezősége</vt:lpstr>
      <vt:lpstr>Öntözésfejlesztési beruházások gazdaságossága</vt:lpstr>
      <vt:lpstr>Az öntözési díj megfizethetősége VKJ nélkül</vt:lpstr>
      <vt:lpstr>Öntözés jövedelme és termőhelyi adottságok</vt:lpstr>
      <vt:lpstr>Vízkészletjárulék</vt:lpstr>
      <vt:lpstr>Következtetések</vt:lpstr>
      <vt:lpstr>Belvízelvezetés</vt:lpstr>
      <vt:lpstr>Diffúz szennyezés </vt:lpstr>
      <vt:lpstr>Területi vízgazdálkodás kulcskérdései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Jutka</cp:lastModifiedBy>
  <cp:revision>84</cp:revision>
  <dcterms:created xsi:type="dcterms:W3CDTF">2014-03-03T11:13:53Z</dcterms:created>
  <dcterms:modified xsi:type="dcterms:W3CDTF">2015-06-18T03:50:30Z</dcterms:modified>
</cp:coreProperties>
</file>